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73" r:id="rId2"/>
    <p:sldId id="286" r:id="rId3"/>
    <p:sldId id="285" r:id="rId4"/>
    <p:sldId id="281" r:id="rId5"/>
    <p:sldId id="279" r:id="rId6"/>
    <p:sldId id="278" r:id="rId7"/>
    <p:sldId id="277" r:id="rId8"/>
    <p:sldId id="276" r:id="rId9"/>
    <p:sldId id="282" r:id="rId10"/>
    <p:sldId id="291" r:id="rId11"/>
    <p:sldId id="287" r:id="rId12"/>
    <p:sldId id="290" r:id="rId13"/>
    <p:sldId id="288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830" autoAdjust="0"/>
  </p:normalViewPr>
  <p:slideViewPr>
    <p:cSldViewPr>
      <p:cViewPr varScale="1">
        <p:scale>
          <a:sx n="65" d="100"/>
          <a:sy n="65" d="100"/>
        </p:scale>
        <p:origin x="131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>
                <a:solidFill>
                  <a:sysClr val="windowText" lastClr="000000"/>
                </a:solidFill>
              </a:rPr>
              <a:t>Успеваемость и качество учебы по программам СПО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1.7312312520831014E-2"/>
          <c:y val="0.16951541369140802"/>
          <c:w val="0.97960492815613076"/>
          <c:h val="0.4448666057306763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Лист1!$B$3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4.2472222222222245E-2"/>
                  <c:y val="-5.09259259259259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EA-43B0-8C3E-D1E40723F752}"/>
                </c:ext>
              </c:extLst>
            </c:dLbl>
            <c:dLbl>
              <c:idx val="1"/>
              <c:layout>
                <c:manualLayout>
                  <c:x val="-4.524999999999999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8EA-43B0-8C3E-D1E40723F752}"/>
                </c:ext>
              </c:extLst>
            </c:dLbl>
            <c:dLbl>
              <c:idx val="2"/>
              <c:layout>
                <c:manualLayout>
                  <c:x val="-4.2472222222222224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8EA-43B0-8C3E-D1E40723F752}"/>
                </c:ext>
              </c:extLst>
            </c:dLbl>
            <c:dLbl>
              <c:idx val="3"/>
              <c:layout>
                <c:manualLayout>
                  <c:x val="-5.080555555555565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8EA-43B0-8C3E-D1E40723F752}"/>
                </c:ext>
              </c:extLst>
            </c:dLbl>
            <c:dLbl>
              <c:idx val="4"/>
              <c:layout>
                <c:manualLayout>
                  <c:x val="-5.9138888888888991E-2"/>
                  <c:y val="-5.5555555555555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EA-43B0-8C3E-D1E40723F752}"/>
                </c:ext>
              </c:extLst>
            </c:dLbl>
            <c:dLbl>
              <c:idx val="5"/>
              <c:layout>
                <c:manualLayout>
                  <c:x val="-5.0805555555555555E-2"/>
                  <c:y val="-4.62962962962963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8EA-43B0-8C3E-D1E40723F752}"/>
                </c:ext>
              </c:extLst>
            </c:dLbl>
            <c:dLbl>
              <c:idx val="6"/>
              <c:layout>
                <c:manualLayout>
                  <c:x val="-5.0805555555555555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8EA-43B0-8C3E-D1E40723F752}"/>
                </c:ext>
              </c:extLst>
            </c:dLbl>
            <c:dLbl>
              <c:idx val="7"/>
              <c:layout>
                <c:manualLayout>
                  <c:x val="-5.8194444444444444E-2"/>
                  <c:y val="-2.31481481481481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8EA-43B0-8C3E-D1E40723F752}"/>
                </c:ext>
              </c:extLst>
            </c:dLbl>
            <c:dLbl>
              <c:idx val="8"/>
              <c:layout>
                <c:manualLayout>
                  <c:x val="-3.8588363954505892E-2"/>
                  <c:y val="-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8EA-43B0-8C3E-D1E40723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Лист1!$A$4:$A$10</c:f>
              <c:strCache>
                <c:ptCount val="7"/>
                <c:pt idx="0">
                  <c:v>35.02.05 АГРОНОМИЯ (11)</c:v>
                </c:pt>
                <c:pt idx="1">
                  <c:v>35.02.05 АГРОНОМИЯ (9)</c:v>
                </c:pt>
                <c:pt idx="2">
                  <c:v>36.02.01 ВЕТЕРИНАРИЯ (11)</c:v>
                </c:pt>
                <c:pt idx="3">
                  <c:v>36.02.01 ВЕТЕРИНАРИЯ (9)</c:v>
                </c:pt>
                <c:pt idx="4">
                  <c:v>36.02.02 ЗООТЕХНИЯ (11)</c:v>
                </c:pt>
                <c:pt idx="5">
                  <c:v>38.02.01 ЭКОНОМИКА И БУХ.УЧЕТ (11)</c:v>
                </c:pt>
                <c:pt idx="6">
                  <c:v>38.02.01 ЭКОНОМИКА И БУХ.УЧЕТ (9)</c:v>
                </c:pt>
              </c:strCache>
            </c:strRef>
          </c:cat>
          <c:val>
            <c:numRef>
              <c:f>Лист1!$B$4:$B$10</c:f>
              <c:numCache>
                <c:formatCode>0.0</c:formatCode>
                <c:ptCount val="7"/>
                <c:pt idx="0">
                  <c:v>94.9</c:v>
                </c:pt>
                <c:pt idx="1">
                  <c:v>37.9</c:v>
                </c:pt>
                <c:pt idx="2">
                  <c:v>68.400000000000006</c:v>
                </c:pt>
                <c:pt idx="3">
                  <c:v>35.200000000000003</c:v>
                </c:pt>
                <c:pt idx="4">
                  <c:v>63.6</c:v>
                </c:pt>
                <c:pt idx="5">
                  <c:v>76.900000000000006</c:v>
                </c:pt>
                <c:pt idx="6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C8EA-43B0-8C3E-D1E40723F752}"/>
            </c:ext>
          </c:extLst>
        </c:ser>
        <c:ser>
          <c:idx val="1"/>
          <c:order val="1"/>
          <c:tx>
            <c:strRef>
              <c:f>Лист1!$C$3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0"/>
              <c:layout>
                <c:manualLayout>
                  <c:x val="-5.0805555555555555E-2"/>
                  <c:y val="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8EA-43B0-8C3E-D1E40723F752}"/>
                </c:ext>
              </c:extLst>
            </c:dLbl>
            <c:dLbl>
              <c:idx val="1"/>
              <c:layout>
                <c:manualLayout>
                  <c:x val="-5.6361111111111112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8EA-43B0-8C3E-D1E40723F752}"/>
                </c:ext>
              </c:extLst>
            </c:dLbl>
            <c:dLbl>
              <c:idx val="2"/>
              <c:layout>
                <c:manualLayout>
                  <c:x val="-5.0805555555555555E-2"/>
                  <c:y val="1.85185185185185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8EA-43B0-8C3E-D1E40723F752}"/>
                </c:ext>
              </c:extLst>
            </c:dLbl>
            <c:dLbl>
              <c:idx val="3"/>
              <c:layout>
                <c:manualLayout>
                  <c:x val="-5.0805555555555659E-2"/>
                  <c:y val="5.092592592592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8EA-43B0-8C3E-D1E40723F752}"/>
                </c:ext>
              </c:extLst>
            </c:dLbl>
            <c:dLbl>
              <c:idx val="4"/>
              <c:layout>
                <c:manualLayout>
                  <c:x val="-5.0805555555555659E-2"/>
                  <c:y val="4.16666666666665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8EA-43B0-8C3E-D1E40723F752}"/>
                </c:ext>
              </c:extLst>
            </c:dLbl>
            <c:dLbl>
              <c:idx val="5"/>
              <c:layout>
                <c:manualLayout>
                  <c:x val="-4.80277777777777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8EA-43B0-8C3E-D1E40723F752}"/>
                </c:ext>
              </c:extLst>
            </c:dLbl>
            <c:dLbl>
              <c:idx val="6"/>
              <c:layout>
                <c:manualLayout>
                  <c:x val="-5.0805555555555555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8EA-43B0-8C3E-D1E40723F752}"/>
                </c:ext>
              </c:extLst>
            </c:dLbl>
            <c:dLbl>
              <c:idx val="7"/>
              <c:layout>
                <c:manualLayout>
                  <c:x val="-5.6361111111111112E-2"/>
                  <c:y val="5.5555555555555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8EA-43B0-8C3E-D1E40723F752}"/>
                </c:ext>
              </c:extLst>
            </c:dLbl>
            <c:dLbl>
              <c:idx val="8"/>
              <c:layout>
                <c:manualLayout>
                  <c:x val="-4.4143919510061448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8EA-43B0-8C3E-D1E40723F7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Лист1!$A$4:$A$10</c:f>
              <c:strCache>
                <c:ptCount val="7"/>
                <c:pt idx="0">
                  <c:v>35.02.05 АГРОНОМИЯ (11)</c:v>
                </c:pt>
                <c:pt idx="1">
                  <c:v>35.02.05 АГРОНОМИЯ (9)</c:v>
                </c:pt>
                <c:pt idx="2">
                  <c:v>36.02.01 ВЕТЕРИНАРИЯ (11)</c:v>
                </c:pt>
                <c:pt idx="3">
                  <c:v>36.02.01 ВЕТЕРИНАРИЯ (9)</c:v>
                </c:pt>
                <c:pt idx="4">
                  <c:v>36.02.02 ЗООТЕХНИЯ (11)</c:v>
                </c:pt>
                <c:pt idx="5">
                  <c:v>38.02.01 ЭКОНОМИКА И БУХ.УЧЕТ (11)</c:v>
                </c:pt>
                <c:pt idx="6">
                  <c:v>38.02.01 ЭКОНОМИКА И БУХ.УЧЕТ (9)</c:v>
                </c:pt>
              </c:strCache>
            </c:strRef>
          </c:cat>
          <c:val>
            <c:numRef>
              <c:f>Лист1!$C$4:$C$10</c:f>
              <c:numCache>
                <c:formatCode>0.0</c:formatCode>
                <c:ptCount val="7"/>
                <c:pt idx="0">
                  <c:v>94.9</c:v>
                </c:pt>
                <c:pt idx="1">
                  <c:v>27.6</c:v>
                </c:pt>
                <c:pt idx="2">
                  <c:v>42.1</c:v>
                </c:pt>
                <c:pt idx="3">
                  <c:v>19.3</c:v>
                </c:pt>
                <c:pt idx="4">
                  <c:v>36.4</c:v>
                </c:pt>
                <c:pt idx="5">
                  <c:v>61.5</c:v>
                </c:pt>
                <c:pt idx="6">
                  <c:v>43.8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C8EA-43B0-8C3E-D1E40723F75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33360576"/>
        <c:axId val="333363904"/>
      </c:lineChart>
      <c:catAx>
        <c:axId val="333360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363904"/>
        <c:crosses val="autoZero"/>
        <c:auto val="1"/>
        <c:lblAlgn val="ctr"/>
        <c:lblOffset val="100"/>
        <c:noMultiLvlLbl val="0"/>
      </c:catAx>
      <c:valAx>
        <c:axId val="33336390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333360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cap="all" spc="120" normalizeH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i="0" u="none" strike="noStrike" cap="all" normalizeH="0" baseline="0">
                <a:solidFill>
                  <a:sysClr val="windowText" lastClr="000000"/>
                </a:solidFill>
                <a:effectLst/>
              </a:rPr>
              <a:t>Успеваемость и качество учебы по программам бакалавриата, специалитета</a:t>
            </a:r>
            <a:endParaRPr lang="ru-RU" sz="2000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cap="all" spc="120" normalizeH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Лист1!$B$18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Лист1!$A$19:$A$31</c:f>
              <c:strCache>
                <c:ptCount val="13"/>
                <c:pt idx="0">
                  <c:v>05.03.06</c:v>
                </c:pt>
                <c:pt idx="1">
                  <c:v>19.03.01</c:v>
                </c:pt>
                <c:pt idx="2">
                  <c:v>19.03.03</c:v>
                </c:pt>
                <c:pt idx="3">
                  <c:v>19.03.04</c:v>
                </c:pt>
                <c:pt idx="4">
                  <c:v>20.03.01</c:v>
                </c:pt>
                <c:pt idx="5">
                  <c:v> 35.03.03</c:v>
                </c:pt>
                <c:pt idx="6">
                  <c:v>35.03.04</c:v>
                </c:pt>
                <c:pt idx="7">
                  <c:v>35.03.05</c:v>
                </c:pt>
                <c:pt idx="8">
                  <c:v>35.03.07</c:v>
                </c:pt>
                <c:pt idx="9">
                  <c:v>35.03.08</c:v>
                </c:pt>
                <c:pt idx="10">
                  <c:v>36.03.01</c:v>
                </c:pt>
                <c:pt idx="11">
                  <c:v>36.03.02</c:v>
                </c:pt>
                <c:pt idx="12">
                  <c:v>38.03.01</c:v>
                </c:pt>
              </c:strCache>
            </c:strRef>
          </c:cat>
          <c:val>
            <c:numRef>
              <c:f>Лист1!$B$19:$B$31</c:f>
              <c:numCache>
                <c:formatCode>0.0</c:formatCode>
                <c:ptCount val="13"/>
                <c:pt idx="0">
                  <c:v>66.7</c:v>
                </c:pt>
                <c:pt idx="1">
                  <c:v>88.6</c:v>
                </c:pt>
                <c:pt idx="2">
                  <c:v>76.2</c:v>
                </c:pt>
                <c:pt idx="3">
                  <c:v>91.4</c:v>
                </c:pt>
                <c:pt idx="4">
                  <c:v>57.1</c:v>
                </c:pt>
                <c:pt idx="5">
                  <c:v>51.7</c:v>
                </c:pt>
                <c:pt idx="6">
                  <c:v>64.099999999999994</c:v>
                </c:pt>
                <c:pt idx="7">
                  <c:v>64.3</c:v>
                </c:pt>
                <c:pt idx="8">
                  <c:v>60.5</c:v>
                </c:pt>
                <c:pt idx="9">
                  <c:v>33.299999999999997</c:v>
                </c:pt>
                <c:pt idx="10">
                  <c:v>34.799999999999997</c:v>
                </c:pt>
                <c:pt idx="11">
                  <c:v>54.7</c:v>
                </c:pt>
                <c:pt idx="1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63F-4157-9E20-36CF3077A95F}"/>
            </c:ext>
          </c:extLst>
        </c:ser>
        <c:ser>
          <c:idx val="1"/>
          <c:order val="1"/>
          <c:tx>
            <c:strRef>
              <c:f>Лист1!$C$18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l"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Лист1!$A$19:$A$31</c:f>
              <c:strCache>
                <c:ptCount val="13"/>
                <c:pt idx="0">
                  <c:v>05.03.06</c:v>
                </c:pt>
                <c:pt idx="1">
                  <c:v>19.03.01</c:v>
                </c:pt>
                <c:pt idx="2">
                  <c:v>19.03.03</c:v>
                </c:pt>
                <c:pt idx="3">
                  <c:v>19.03.04</c:v>
                </c:pt>
                <c:pt idx="4">
                  <c:v>20.03.01</c:v>
                </c:pt>
                <c:pt idx="5">
                  <c:v> 35.03.03</c:v>
                </c:pt>
                <c:pt idx="6">
                  <c:v>35.03.04</c:v>
                </c:pt>
                <c:pt idx="7">
                  <c:v>35.03.05</c:v>
                </c:pt>
                <c:pt idx="8">
                  <c:v>35.03.07</c:v>
                </c:pt>
                <c:pt idx="9">
                  <c:v>35.03.08</c:v>
                </c:pt>
                <c:pt idx="10">
                  <c:v>36.03.01</c:v>
                </c:pt>
                <c:pt idx="11">
                  <c:v>36.03.02</c:v>
                </c:pt>
                <c:pt idx="12">
                  <c:v>38.03.01</c:v>
                </c:pt>
              </c:strCache>
            </c:strRef>
          </c:cat>
          <c:val>
            <c:numRef>
              <c:f>Лист1!$C$19:$C$31</c:f>
              <c:numCache>
                <c:formatCode>0.0</c:formatCode>
                <c:ptCount val="13"/>
                <c:pt idx="0">
                  <c:v>67.3</c:v>
                </c:pt>
                <c:pt idx="1">
                  <c:v>88.6</c:v>
                </c:pt>
                <c:pt idx="2">
                  <c:v>66.7</c:v>
                </c:pt>
                <c:pt idx="3">
                  <c:v>82.9</c:v>
                </c:pt>
                <c:pt idx="4">
                  <c:v>57.1</c:v>
                </c:pt>
                <c:pt idx="5">
                  <c:v>51.7</c:v>
                </c:pt>
                <c:pt idx="6">
                  <c:v>63.5</c:v>
                </c:pt>
                <c:pt idx="7">
                  <c:v>61.9</c:v>
                </c:pt>
                <c:pt idx="8">
                  <c:v>44.3</c:v>
                </c:pt>
                <c:pt idx="9">
                  <c:v>22.2</c:v>
                </c:pt>
                <c:pt idx="10">
                  <c:v>23.9</c:v>
                </c:pt>
                <c:pt idx="11">
                  <c:v>45.3</c:v>
                </c:pt>
                <c:pt idx="12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3F-4157-9E20-36CF3077A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5761744"/>
        <c:axId val="425762160"/>
      </c:lineChart>
      <c:catAx>
        <c:axId val="42576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762160"/>
        <c:crosses val="autoZero"/>
        <c:auto val="1"/>
        <c:lblAlgn val="ctr"/>
        <c:lblOffset val="100"/>
        <c:noMultiLvlLbl val="0"/>
      </c:catAx>
      <c:valAx>
        <c:axId val="425762160"/>
        <c:scaling>
          <c:orientation val="minMax"/>
        </c:scaling>
        <c:delete val="0"/>
        <c:axPos val="l"/>
        <c:numFmt formatCode="0.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25761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400" b="1" i="0" cap="all" baseline="0">
                <a:solidFill>
                  <a:schemeClr val="tx1"/>
                </a:solidFill>
                <a:effectLst/>
              </a:rPr>
              <a:t>Успеваемость и качество учебы по программам магистратуры</a:t>
            </a:r>
            <a:endParaRPr lang="ru-RU" sz="2400">
              <a:solidFill>
                <a:schemeClr val="tx1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Лист1!$B$40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ln w="22225" cap="rnd">
              <a:solidFill>
                <a:srgbClr val="FFC000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rgbClr val="FFC000"/>
                </a:solidFill>
                <a:round/>
              </a:ln>
              <a:effectLst/>
            </c:spPr>
          </c:marker>
          <c:dLbls>
            <c:dLbl>
              <c:idx val="3"/>
              <c:layout>
                <c:manualLayout>
                  <c:x val="-3.9916549888481166E-2"/>
                  <c:y val="4.1462762504300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E2-4B24-93A3-132D7A3704F9}"/>
                </c:ext>
              </c:extLst>
            </c:dLbl>
            <c:dLbl>
              <c:idx val="4"/>
              <c:layout>
                <c:manualLayout>
                  <c:x val="-3.6952360101912218E-2"/>
                  <c:y val="3.296303757413827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E2-4B24-93A3-132D7A3704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Лист1!$A$41:$A$48</c:f>
              <c:strCache>
                <c:ptCount val="8"/>
                <c:pt idx="0">
                  <c:v>05.04.06</c:v>
                </c:pt>
                <c:pt idx="1">
                  <c:v>19.04.03</c:v>
                </c:pt>
                <c:pt idx="2">
                  <c:v>35.04.03</c:v>
                </c:pt>
                <c:pt idx="3">
                  <c:v>35.04.04</c:v>
                </c:pt>
                <c:pt idx="4">
                  <c:v>35.04.05</c:v>
                </c:pt>
                <c:pt idx="5">
                  <c:v>36.04.01</c:v>
                </c:pt>
                <c:pt idx="6">
                  <c:v>36.04.02</c:v>
                </c:pt>
                <c:pt idx="7">
                  <c:v>38.04.02</c:v>
                </c:pt>
              </c:strCache>
            </c:strRef>
          </c:cat>
          <c:val>
            <c:numRef>
              <c:f>Лист1!$B$41:$B$48</c:f>
              <c:numCache>
                <c:formatCode>General</c:formatCode>
                <c:ptCount val="8"/>
                <c:pt idx="0">
                  <c:v>55.6</c:v>
                </c:pt>
                <c:pt idx="1">
                  <c:v>64.3</c:v>
                </c:pt>
                <c:pt idx="2">
                  <c:v>93.3</c:v>
                </c:pt>
                <c:pt idx="3">
                  <c:v>87.1</c:v>
                </c:pt>
                <c:pt idx="4">
                  <c:v>61.5</c:v>
                </c:pt>
                <c:pt idx="5">
                  <c:v>88.2</c:v>
                </c:pt>
                <c:pt idx="6">
                  <c:v>87.5</c:v>
                </c:pt>
                <c:pt idx="7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23-4EA8-912E-39032B833E70}"/>
            </c:ext>
          </c:extLst>
        </c:ser>
        <c:ser>
          <c:idx val="1"/>
          <c:order val="1"/>
          <c:tx>
            <c:strRef>
              <c:f>Лист1!$C$40</c:f>
              <c:strCache>
                <c:ptCount val="1"/>
                <c:pt idx="0">
                  <c:v>Качество учебы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Lbl>
              <c:idx val="2"/>
              <c:layout>
                <c:manualLayout>
                  <c:x val="-1.8804049783450818E-2"/>
                  <c:y val="4.56595853472773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EE2-4B24-93A3-132D7A3704F9}"/>
                </c:ext>
              </c:extLst>
            </c:dLbl>
            <c:dLbl>
              <c:idx val="3"/>
              <c:layout>
                <c:manualLayout>
                  <c:x val="-3.1023980528774114E-2"/>
                  <c:y val="-3.721273272179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E2-4B24-93A3-132D7A3704F9}"/>
                </c:ext>
              </c:extLst>
            </c:dLbl>
            <c:dLbl>
              <c:idx val="4"/>
              <c:layout>
                <c:manualLayout>
                  <c:x val="-3.6952360101912218E-2"/>
                  <c:y val="-3.93376639543397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E2-4B24-93A3-132D7A3704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Лист1!$A$41:$A$48</c:f>
              <c:strCache>
                <c:ptCount val="8"/>
                <c:pt idx="0">
                  <c:v>05.04.06</c:v>
                </c:pt>
                <c:pt idx="1">
                  <c:v>19.04.03</c:v>
                </c:pt>
                <c:pt idx="2">
                  <c:v>35.04.03</c:v>
                </c:pt>
                <c:pt idx="3">
                  <c:v>35.04.04</c:v>
                </c:pt>
                <c:pt idx="4">
                  <c:v>35.04.05</c:v>
                </c:pt>
                <c:pt idx="5">
                  <c:v>36.04.01</c:v>
                </c:pt>
                <c:pt idx="6">
                  <c:v>36.04.02</c:v>
                </c:pt>
                <c:pt idx="7">
                  <c:v>38.04.02</c:v>
                </c:pt>
              </c:strCache>
            </c:strRef>
          </c:cat>
          <c:val>
            <c:numRef>
              <c:f>Лист1!$C$41:$C$48</c:f>
              <c:numCache>
                <c:formatCode>General</c:formatCode>
                <c:ptCount val="8"/>
                <c:pt idx="0">
                  <c:v>55.6</c:v>
                </c:pt>
                <c:pt idx="1">
                  <c:v>57.1</c:v>
                </c:pt>
                <c:pt idx="2">
                  <c:v>93.3</c:v>
                </c:pt>
                <c:pt idx="3">
                  <c:v>87.1</c:v>
                </c:pt>
                <c:pt idx="4">
                  <c:v>61.5</c:v>
                </c:pt>
                <c:pt idx="5">
                  <c:v>64.7</c:v>
                </c:pt>
                <c:pt idx="6">
                  <c:v>87.5</c:v>
                </c:pt>
                <c:pt idx="7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23-4EA8-912E-39032B833E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3362656"/>
        <c:axId val="333361824"/>
      </c:lineChart>
      <c:catAx>
        <c:axId val="333362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361824"/>
        <c:crosses val="autoZero"/>
        <c:auto val="1"/>
        <c:lblAlgn val="ctr"/>
        <c:lblOffset val="100"/>
        <c:noMultiLvlLbl val="0"/>
      </c:catAx>
      <c:valAx>
        <c:axId val="333361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3362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E80C4-ABB8-4B0F-966E-42BA736C1112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4B1F0-C721-4AC7-89EE-228E6BE59A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52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358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285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9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03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474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11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049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54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037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44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454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3C15949-26B1-4AB5-87F6-2A90262652AC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355FF6D-574C-482A-915D-377FF6B8E3C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70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22960" y="758952"/>
            <a:ext cx="7543800" cy="303008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002060"/>
                </a:solidFill>
              </a:rPr>
              <a:t>ФГБОУ ВО Донской ГАУ (головной) 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825038" y="4455621"/>
            <a:ext cx="7543800" cy="1143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0070C0"/>
                </a:solidFill>
              </a:rPr>
              <a:t>Итоги летней промежуточной аттестации </a:t>
            </a:r>
          </a:p>
          <a:p>
            <a:r>
              <a:rPr lang="ru-RU" dirty="0">
                <a:solidFill>
                  <a:srgbClr val="0070C0"/>
                </a:solidFill>
              </a:rPr>
              <a:t>в 2024-2025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2334405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625D-BF80-A95B-6346-CDD29138C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6575065-C588-4B15-E319-8FF702C1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3884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>
            <a:extLst>
              <a:ext uri="{FF2B5EF4-FFF2-40B4-BE49-F238E27FC236}">
                <a16:creationId xmlns:a16="http://schemas.microsoft.com/office/drawing/2014/main" id="{CA62DB04-FAAC-E735-038B-FEF2D032B3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112732"/>
              </p:ext>
            </p:extLst>
          </p:nvPr>
        </p:nvGraphicFramePr>
        <p:xfrm>
          <a:off x="86851" y="736314"/>
          <a:ext cx="8970298" cy="55618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6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491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56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102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5861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131">
                <a:tc gridSpan="1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КАДРОВ ВЫСШЕЙ КВАЛИФИКАЦИИ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4.2.1.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Паталогия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животных, морфология, физиология, фармакология и токсикология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44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4.2.4. Частная зоотехния, кормление, технологии приготовления кормов и производства продукции животноводства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4.2.5. Разведение, селекция, генетика и биотехнология животных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4.3.3. Пищевые системы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4.3.5. Биотехнология продуктов питания и биологически активных веществ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4870563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5.2.3. Региональная и отраслевая экономика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1157595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5.10.1 Теория и история культуры, искусства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335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115361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42853"/>
              </p:ext>
            </p:extLst>
          </p:nvPr>
        </p:nvGraphicFramePr>
        <p:xfrm>
          <a:off x="323528" y="260648"/>
          <a:ext cx="8820472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7665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252606"/>
              </p:ext>
            </p:extLst>
          </p:nvPr>
        </p:nvGraphicFramePr>
        <p:xfrm>
          <a:off x="179512" y="332656"/>
          <a:ext cx="8712968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2909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155226"/>
              </p:ext>
            </p:extLst>
          </p:nvPr>
        </p:nvGraphicFramePr>
        <p:xfrm>
          <a:off x="179512" y="188640"/>
          <a:ext cx="8568952" cy="597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6217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3872818"/>
              </p:ext>
            </p:extLst>
          </p:nvPr>
        </p:nvGraphicFramePr>
        <p:xfrm>
          <a:off x="158679" y="548680"/>
          <a:ext cx="8640958" cy="55140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067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Уровень образования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66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6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БАКАЛАВРИАТ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МАГИСТРАТУРА</a:t>
                      </a:r>
                      <a:endParaRPr kumimoji="0" lang="ru-RU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42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СПЕЦИАЛИТЕТ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4382658"/>
                  </a:ext>
                </a:extLst>
              </a:tr>
              <a:tr h="628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СРЕДНЕЕ ПРОФЕССИОНАЛЬНОЕ ОБРАЗОВАНИЕ</a:t>
                      </a:r>
                      <a:endParaRPr lang="ru-RU" sz="12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8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КАДРОВ ВЫСШЕЙ КВАЛИФИКАЦИИ</a:t>
                      </a: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1619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1614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000400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 2023-2024: 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1523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1523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18,9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74,1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</a:rPr>
                        <a:t>60,5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3621053"/>
                  </a:ext>
                </a:extLst>
              </a:tr>
              <a:tr h="4308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 2022-2023: </a:t>
                      </a:r>
                      <a:endParaRPr lang="ru-RU" sz="1050" dirty="0">
                        <a:solidFill>
                          <a:srgbClr val="FF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1438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1438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293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20,4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227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15,8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370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25,7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19,6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80,4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</a:rPr>
                        <a:t>61,9</a:t>
                      </a:r>
                    </a:p>
                  </a:txBody>
                  <a:tcPr marL="8871" marR="8871" marT="8871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0141728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199" y="54957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753942"/>
              </p:ext>
            </p:extLst>
          </p:nvPr>
        </p:nvGraphicFramePr>
        <p:xfrm>
          <a:off x="179512" y="588343"/>
          <a:ext cx="8640958" cy="54847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Агрономический факультет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Факультет ветеринарной медицины</a:t>
                      </a:r>
                      <a:endParaRPr lang="ru-RU" sz="1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Биотехнологический факультет</a:t>
                      </a:r>
                      <a:endParaRPr lang="ru-RU" sz="1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/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Факультет экономики и управления</a:t>
                      </a:r>
                      <a:endParaRPr lang="ru-RU" sz="140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Донской аграрный колледж</a:t>
                      </a:r>
                      <a:endParaRPr lang="ru-RU" sz="1400" b="1" i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19,9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46,3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dirty="0">
                          <a:latin typeface="Times New Roman"/>
                          <a:ea typeface="Times New Roman"/>
                          <a:cs typeface="Times New Roman"/>
                        </a:rPr>
                        <a:t>Аспирантура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</a:t>
                      </a:r>
                    </a:p>
                  </a:txBody>
                  <a:tcPr marL="68580" marR="6858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1619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1614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273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12,6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448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514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31,8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4,1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68,2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57,3</a:t>
                      </a: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458526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 2023-2024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810646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 по головному 2022-2023 </a:t>
                      </a:r>
                      <a:endParaRPr kumimoji="0" lang="ru-RU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293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15,8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282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19,6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80,4</a:t>
                      </a:r>
                    </a:p>
                  </a:txBody>
                  <a:tcPr marL="8871" marR="8871" marT="887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61,9</a:t>
                      </a:r>
                    </a:p>
                  </a:txBody>
                  <a:tcPr marL="8871" marR="8871" marT="8871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092149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120680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158905"/>
              </p:ext>
            </p:extLst>
          </p:nvPr>
        </p:nvGraphicFramePr>
        <p:xfrm>
          <a:off x="251521" y="657018"/>
          <a:ext cx="8640958" cy="522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184">
                <a:tc grid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СРЕДНЕЕ</a:t>
                      </a:r>
                      <a:r>
                        <a:rPr lang="ru-RU" sz="1200" b="1" i="0" baseline="0" dirty="0">
                          <a:latin typeface="Times New Roman"/>
                          <a:ea typeface="Times New Roman"/>
                          <a:cs typeface="Times New Roman"/>
                        </a:rPr>
                        <a:t> ПРОФЕССИОНАЛЬНОЕ ОБРАЗОВАНИЕ</a:t>
                      </a:r>
                      <a:endParaRPr lang="ru-RU" sz="1200" b="1" i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35.02.05 Агрономия (9кл)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36.02.01 Ветеринария(9кл)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36.02.02 Зоотехния(9кл)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38.02.01 Экономика и бухгалтерский учет(9кл)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35.02.05 Агрономия(11кл)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36.02.01 Ветеринария(11кл)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619643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36.02.02 Зоотехния(11кл)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36,4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02486158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38.02.01 Экономика и бухгалтерский учет(11кл)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727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154711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199" y="188640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911210"/>
              </p:ext>
            </p:extLst>
          </p:nvPr>
        </p:nvGraphicFramePr>
        <p:xfrm>
          <a:off x="251520" y="722026"/>
          <a:ext cx="8640958" cy="50469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6">
                <a:tc grid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БАКАЛАВРИАТ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035673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05.03.06 ЭКОЛОГИЯ И ПРИРОДОПОЛЬЗОВАНИЕ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06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19.03.01 БИОТЕХНОЛОГИЯ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19.03.03 ПРОДУКТЫ ПИТАНИЯ ЖИВОТНОГО ПРОИСХОЖДЕНИЯ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19.03.04 ТЕХНОЛОГИЯ ПРОДУКЦИИ И ОРГАНИЗАЦИЯ ОБЩЕСТВЕННОГО ПИТАНИЯ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20.03.01 ТЕХНОСФЕРНАЯ БЕЗОПАСНОСТЬ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35.03.03 АГРОХИМИЯ И АГРОПОЧВОВЕДЕНИЕ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797909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535643"/>
              </p:ext>
            </p:extLst>
          </p:nvPr>
        </p:nvGraphicFramePr>
        <p:xfrm>
          <a:off x="251520" y="1196752"/>
          <a:ext cx="8640958" cy="5190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35.03.04 АГРОНОМИЯ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35.03.05 САДОВОДСТВО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35.03.07 ТЕХНОЛОГИЯ ПРОИЗВОДСТВА И ПЕРЕРАБОТКИ СЕЛЬСКОХОЗЯЙСТВЕННОЙ ПРОДУКЦИИ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35.03.08 ВОДНЫЕ БИОРЕСУРСЫ И АКВАКУЛЬТУРА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36.03.01 ВЕТЕРИНАРНО-САНИТАРНАЯ ЭКСПЕРТИЗА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36.03.02 ЗООТЕХНИЯ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38.03.01 ЭКОНОМИКА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4810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1525607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759745"/>
              </p:ext>
            </p:extLst>
          </p:nvPr>
        </p:nvGraphicFramePr>
        <p:xfrm>
          <a:off x="251521" y="2132856"/>
          <a:ext cx="8640958" cy="2375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96">
                <a:tc grid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СПЕЦИАЛИТЕТ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36.05.01 ВЕТЕРИНАРИЯ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097428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116632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8155188"/>
              </p:ext>
            </p:extLst>
          </p:nvPr>
        </p:nvGraphicFramePr>
        <p:xfrm>
          <a:off x="294355" y="650018"/>
          <a:ext cx="8640958" cy="54384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13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3974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931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1964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225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636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71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6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878">
                <a:tc gridSpan="1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Times New Roman"/>
                          <a:cs typeface="Times New Roman"/>
                        </a:rPr>
                        <a:t>МАГИСТРАТУРА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05.04.06 ЭКОЛОГИЯ И ПРИРОДОПОЛЬЗОВАНИЕ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55,6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19.04.03 ПРОДУКТЫ ПИТАНИЯ ЖИВОТНОГО ПРОИСХОЖДЕНИЯ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35.04.03 АГРОХИМИЯ И АГРОПОЧВОВЕДЕНИЕ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35.04.04 АГРОНОМИЯ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35.04.05 САДОВОДСТВО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9072646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36.04.01 ВЕТЕРИНАРНО-САНИТАРНАЯ ЭКСПЕРТИЗА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9751788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36.04.02 ЗООТЕХНИЯ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556628"/>
                  </a:ext>
                </a:extLst>
              </a:tr>
              <a:tr h="4441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38.04.02 МЕНЕДЖМЕНТ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75195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085220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620688"/>
            <a:ext cx="8229600" cy="533386"/>
          </a:xfrm>
        </p:spPr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Результаты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u="dbl" dirty="0">
                <a:solidFill>
                  <a:prstClr val="black"/>
                </a:solidFill>
              </a:rPr>
              <a:t> летней </a:t>
            </a:r>
            <a:r>
              <a:rPr lang="ru-RU" sz="1600" u="sng" dirty="0">
                <a:solidFill>
                  <a:prstClr val="black"/>
                </a:solidFill>
              </a:rPr>
              <a:t>___</a:t>
            </a:r>
            <a:r>
              <a:rPr lang="ru-RU" sz="1600" dirty="0">
                <a:solidFill>
                  <a:prstClr val="black"/>
                </a:solidFill>
              </a:rPr>
              <a:t> промежуточной аттестации   2024  - 2025    учебного года</a:t>
            </a:r>
            <a:endParaRPr lang="ru-RU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25167"/>
              </p:ext>
            </p:extLst>
          </p:nvPr>
        </p:nvGraphicFramePr>
        <p:xfrm>
          <a:off x="86851" y="1154074"/>
          <a:ext cx="8970298" cy="520334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6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9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4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3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650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24914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356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102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5861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Факультет</a:t>
                      </a: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 студентов на начало сессии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 них: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сдали по всем предметам: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балл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успеваемости</a:t>
                      </a:r>
                      <a:endParaRPr lang="ru-RU" sz="1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vert="vert27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Качество учебы</a:t>
                      </a:r>
                    </a:p>
                  </a:txBody>
                  <a:tcPr vert="vert27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2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получивших отсрочку</a:t>
                      </a: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обязан-ных</a:t>
                      </a: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сдавать экзаменационную сессию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 и отлично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хорошо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получивших неудовлетворительные оценки</a:t>
                      </a:r>
                      <a:endParaRPr lang="ru-RU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кол-во</a:t>
                      </a:r>
                      <a:endParaRPr lang="ru-RU" sz="1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052">
                <a:tc gridSpan="1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>
                          <a:latin typeface="Times New Roman"/>
                          <a:ea typeface="Times New Roman"/>
                          <a:cs typeface="Times New Roman"/>
                        </a:rPr>
                        <a:t>ПОДГОТОВКА КАДРОВ ВЫСШЕЙ КВАЛИФИКАЦИИ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03.02.11 Паразитология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44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06.01.01 Общее земледелие, растениеводство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06.01.04 Агрохимия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1.5.17. Паразитология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4907149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4.1.1. Общее земледелие и растениеводство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4870563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4.1.2. Селекция, семеноводство и биотехнология растений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1157595"/>
                  </a:ext>
                </a:extLst>
              </a:tr>
              <a:tr h="43805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4.1.3. Агрохимия, агропочвоведение, защита и карантин растений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16,7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3351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326233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6078</TotalTime>
  <Words>1709</Words>
  <Application>Microsoft Office PowerPoint</Application>
  <PresentationFormat>Экран (4:3)</PresentationFormat>
  <Paragraphs>1142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Aptos Narrow</vt:lpstr>
      <vt:lpstr>Calibri</vt:lpstr>
      <vt:lpstr>Calibri Light</vt:lpstr>
      <vt:lpstr>Times New Roman</vt:lpstr>
      <vt:lpstr>Ретро</vt:lpstr>
      <vt:lpstr>Презентация PowerPoint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Результаты ___ летней ___ промежуточной аттестации   2024  - 2025    учебного года</vt:lpstr>
      <vt:lpstr>Презентация PowerPoint</vt:lpstr>
      <vt:lpstr>Презентация PowerPoint</vt:lpstr>
      <vt:lpstr>Презентация PowerPoint</vt:lpstr>
    </vt:vector>
  </TitlesOfParts>
  <Company>NGMA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___зимней___ зачётно - экзаменационной сессии   2012  - 2013    учебного года</dc:title>
  <dc:creator>PC</dc:creator>
  <cp:lastModifiedBy>76</cp:lastModifiedBy>
  <cp:revision>340</cp:revision>
  <cp:lastPrinted>2025-09-29T09:51:25Z</cp:lastPrinted>
  <dcterms:created xsi:type="dcterms:W3CDTF">2013-01-30T05:17:22Z</dcterms:created>
  <dcterms:modified xsi:type="dcterms:W3CDTF">2025-09-29T09:52:56Z</dcterms:modified>
</cp:coreProperties>
</file>